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1130" autoAdjust="0"/>
  </p:normalViewPr>
  <p:slideViewPr>
    <p:cSldViewPr snapToGrid="0">
      <p:cViewPr varScale="1">
        <p:scale>
          <a:sx n="70" d="100"/>
          <a:sy n="70" d="100"/>
        </p:scale>
        <p:origin x="480" y="66"/>
      </p:cViewPr>
      <p:guideLst/>
    </p:cSldViewPr>
  </p:slideViewPr>
  <p:outlineViewPr>
    <p:cViewPr>
      <p:scale>
        <a:sx n="33" d="100"/>
        <a:sy n="33" d="100"/>
      </p:scale>
      <p:origin x="0" y="-82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599C1-FE16-4EC2-A26C-F09A36576E53}" type="datetimeFigureOut">
              <a:rPr lang="en-US" smtClean="0"/>
              <a:t>4/8/2021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C7358B-8D51-49AB-A399-5A9168FB136E}" type="slidenum">
              <a:rPr lang="en-US" smtClean="0"/>
              <a:t>‹#›</a:t>
            </a:fld>
            <a:endParaRPr lang="en-US"/>
          </a:p>
        </p:txBody>
      </p:sp>
    </p:spTree>
    <p:extLst>
      <p:ext uri="{BB962C8B-B14F-4D97-AF65-F5344CB8AC3E}">
        <p14:creationId xmlns:p14="http://schemas.microsoft.com/office/powerpoint/2010/main" val="4206844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2012 Film was acted in the year 2009 as a science-fiction disaster film by Roland Emmerich. The film was acted to convey a message in the bible about eschatology, thus named “the Apocalypse in the film 2012". The film stars include John Cusack, Chiwetel Ejiofor, Amanda Peet, Oliver Platt, Thandie Newton, Danny Glover, and Woody Harrelson. The movie was produced by Harald Kloser, Mark Gordon, and Larry J. Franco and written by Kloser and Emmerich.</a:t>
            </a:r>
          </a:p>
        </p:txBody>
      </p:sp>
      <p:sp>
        <p:nvSpPr>
          <p:cNvPr id="4" name="Slide Number Placeholder 3"/>
          <p:cNvSpPr>
            <a:spLocks noGrp="1"/>
          </p:cNvSpPr>
          <p:nvPr>
            <p:ph type="sldNum" sz="quarter" idx="5"/>
          </p:nvPr>
        </p:nvSpPr>
        <p:spPr/>
        <p:txBody>
          <a:bodyPr/>
          <a:lstStyle/>
          <a:p>
            <a:fld id="{7EC7358B-8D51-49AB-A399-5A9168FB136E}" type="slidenum">
              <a:rPr lang="en-US" smtClean="0"/>
              <a:t>2</a:t>
            </a:fld>
            <a:endParaRPr lang="en-US"/>
          </a:p>
        </p:txBody>
      </p:sp>
    </p:spTree>
    <p:extLst>
      <p:ext uri="{BB962C8B-B14F-4D97-AF65-F5344CB8AC3E}">
        <p14:creationId xmlns:p14="http://schemas.microsoft.com/office/powerpoint/2010/main" val="69571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Graham Hancock's Fingerprints of the Gods was listed in 2012's credits as the film's inspiration. The film conveyed a biblical illusion of Noah's Ark and the end time; those who survived are the ones who obeyed God's commandment. He first read about the Earth's Crust Displacement Theory in Graham Hancock's Fingerprints of the Gods. Several studios heard a budget projection and story plans from Emmerich and his representatives, a process repeated by the director after Independence Day. He and composer-producer Harald Kloser worked closely together, co-writing a spec script (also titled 2012) which was marketed to studios in February 2008 and later produced as full movies with a </a:t>
            </a:r>
            <a:r>
              <a:rPr lang="en-US" dirty="0" err="1"/>
              <a:t>polt</a:t>
            </a:r>
            <a:r>
              <a:rPr lang="en-US" dirty="0"/>
              <a:t> of human disaster. Later that month, Sony Pictures Entertainment received the rights to the spec script. Planned for distribution by Columbia Pictures,  2012 cost less than its budget; according to Emmerich, the film was produced for about $200 million and later spreading widely, making it one of the best movies in that time with more customers.</a:t>
            </a:r>
          </a:p>
        </p:txBody>
      </p:sp>
      <p:sp>
        <p:nvSpPr>
          <p:cNvPr id="4" name="Slide Number Placeholder 3"/>
          <p:cNvSpPr>
            <a:spLocks noGrp="1"/>
          </p:cNvSpPr>
          <p:nvPr>
            <p:ph type="sldNum" sz="quarter" idx="5"/>
          </p:nvPr>
        </p:nvSpPr>
        <p:spPr/>
        <p:txBody>
          <a:bodyPr/>
          <a:lstStyle/>
          <a:p>
            <a:fld id="{7EC7358B-8D51-49AB-A399-5A9168FB136E}" type="slidenum">
              <a:rPr lang="en-US" smtClean="0"/>
              <a:t>11</a:t>
            </a:fld>
            <a:endParaRPr lang="en-US"/>
          </a:p>
        </p:txBody>
      </p:sp>
    </p:spTree>
    <p:extLst>
      <p:ext uri="{BB962C8B-B14F-4D97-AF65-F5344CB8AC3E}">
        <p14:creationId xmlns:p14="http://schemas.microsoft.com/office/powerpoint/2010/main" val="2852508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Filming begins in 2008 in Los Angeles in July in Kamloops, Savona, Cache Creek, and Ashcroft, British Columbia. The film's producers made a contingency plan to retrieve it with a screen Actors Guide strike looming where they capture all the required plot in the film poster, which made it sell at speed with their adverts. Uncharted Territory, Digital Domain, Double Negative, Scan line, and Sony Pictures Image works were hired to create 2012's computer-animated visual effects. Some were captured in their Microsoft that was introduced by some of their actors. The film captures and shows the destructions of some cultural and historical icons in the world with new modern ways. For instance, using the biblical illusion of eschatology to convey the message in the film destroyed many cultures as the customers believed the way was better to absorb than their culture. Emmerich said that the Kaaba was considered for selection in the film, but Kloser was concerned about a possible fatwa against him.</a:t>
            </a:r>
          </a:p>
        </p:txBody>
      </p:sp>
      <p:sp>
        <p:nvSpPr>
          <p:cNvPr id="4" name="Slide Number Placeholder 3"/>
          <p:cNvSpPr>
            <a:spLocks noGrp="1"/>
          </p:cNvSpPr>
          <p:nvPr>
            <p:ph type="sldNum" sz="quarter" idx="5"/>
          </p:nvPr>
        </p:nvSpPr>
        <p:spPr/>
        <p:txBody>
          <a:bodyPr/>
          <a:lstStyle/>
          <a:p>
            <a:fld id="{7EC7358B-8D51-49AB-A399-5A9168FB136E}" type="slidenum">
              <a:rPr lang="en-US" smtClean="0"/>
              <a:t>12</a:t>
            </a:fld>
            <a:endParaRPr lang="en-US"/>
          </a:p>
        </p:txBody>
      </p:sp>
    </p:spTree>
    <p:extLst>
      <p:ext uri="{BB962C8B-B14F-4D97-AF65-F5344CB8AC3E}">
        <p14:creationId xmlns:p14="http://schemas.microsoft.com/office/powerpoint/2010/main" val="1851963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fictional institute marketed a 2012 film for human continuity featuring a book by Jackson Curtis, radio broadcasts, magazines and newspapers, log updates, streaming media, and the film's website. The first trailer for 2012 was released in Nov 2008 with the earthquake and tsunami surging over the Himalayas and the scientific message and belief of the 2012 phenomenon of the world ending in 2012. The trailer's message was the government. Otherworld leaders were not preparing themselves and their citizens for the event, which led to the U.S president's death. He ended up with a message to the viewers to "find the truth" by entering 2012, which was viewed and capture as the end of the world with earth crisis. The Guardian called the film's marketing and advertisement "deeply flawed," associating it with actor’s "websites that make even more spurious claims about 2012". The claims were as true as acted in the movie with the captured crisis that led to some people's death, the introduction of a new culture, the technology of building an ark and planning for the future occurrence of such a crisis.</a:t>
            </a:r>
          </a:p>
        </p:txBody>
      </p:sp>
      <p:sp>
        <p:nvSpPr>
          <p:cNvPr id="4" name="Slide Number Placeholder 3"/>
          <p:cNvSpPr>
            <a:spLocks noGrp="1"/>
          </p:cNvSpPr>
          <p:nvPr>
            <p:ph type="sldNum" sz="quarter" idx="5"/>
          </p:nvPr>
        </p:nvSpPr>
        <p:spPr/>
        <p:txBody>
          <a:bodyPr/>
          <a:lstStyle/>
          <a:p>
            <a:fld id="{7EC7358B-8D51-49AB-A399-5A9168FB136E}" type="slidenum">
              <a:rPr lang="en-US" smtClean="0"/>
              <a:t>13</a:t>
            </a:fld>
            <a:endParaRPr lang="en-US"/>
          </a:p>
        </p:txBody>
      </p:sp>
    </p:spTree>
    <p:extLst>
      <p:ext uri="{BB962C8B-B14F-4D97-AF65-F5344CB8AC3E}">
        <p14:creationId xmlns:p14="http://schemas.microsoft.com/office/powerpoint/2010/main" val="3957731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studio introduced a viral marketing website operated by the Institute for Human Continuity, where filmgoers could register for a lottery number to be part of a small population rescued from the global destruction in the film. David Morrison of NASA, who received over 1,000 inquiries from people who thought the website was genuine, condemned it, saying they even had cases of teenagers writing to me saying they are contemplating suicide because they don't want to see the world end", Morrison said. "I think when you lie on the internet and scare children in the film to make a buck, that is ethically wrong. Another marketing website promoted Farewell Atlantis, a fictional novel about the events of 2012, where they also captured some events that negatively developed in the movie.</a:t>
            </a:r>
          </a:p>
        </p:txBody>
      </p:sp>
      <p:sp>
        <p:nvSpPr>
          <p:cNvPr id="4" name="Slide Number Placeholder 3"/>
          <p:cNvSpPr>
            <a:spLocks noGrp="1"/>
          </p:cNvSpPr>
          <p:nvPr>
            <p:ph type="sldNum" sz="quarter" idx="5"/>
          </p:nvPr>
        </p:nvSpPr>
        <p:spPr/>
        <p:txBody>
          <a:bodyPr/>
          <a:lstStyle/>
          <a:p>
            <a:fld id="{7EC7358B-8D51-49AB-A399-5A9168FB136E}" type="slidenum">
              <a:rPr lang="en-US" smtClean="0"/>
              <a:t>14</a:t>
            </a:fld>
            <a:endParaRPr lang="en-US"/>
          </a:p>
        </p:txBody>
      </p:sp>
    </p:spTree>
    <p:extLst>
      <p:ext uri="{BB962C8B-B14F-4D97-AF65-F5344CB8AC3E}">
        <p14:creationId xmlns:p14="http://schemas.microsoft.com/office/powerpoint/2010/main" val="901965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C7358B-8D51-49AB-A399-5A9168FB136E}" type="slidenum">
              <a:rPr lang="en-US" smtClean="0"/>
              <a:t>15</a:t>
            </a:fld>
            <a:endParaRPr lang="en-US"/>
          </a:p>
        </p:txBody>
      </p:sp>
    </p:spTree>
    <p:extLst>
      <p:ext uri="{BB962C8B-B14F-4D97-AF65-F5344CB8AC3E}">
        <p14:creationId xmlns:p14="http://schemas.microsoft.com/office/powerpoint/2010/main" val="1940159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plot follows geologist Adrian Helmsley, who discovers the Earth's crust becoming unstable after a massive solar flare caused by an alignment of the planets. Novelist Jackson Curtis attempts to bring his family to safety as the world is destroyed by a series of extreme natural disasters caused by the solar flare. Thus, conveying the eschatology story in the bible where people were told the world was ending; through Noah's help, they started building an ark to save their lives from the world flood. The film refers to Mayanism (collection of new age beliefs) and the 2012 phenomenon in its portrayal of cataclysmic events.</a:t>
            </a:r>
          </a:p>
        </p:txBody>
      </p:sp>
      <p:sp>
        <p:nvSpPr>
          <p:cNvPr id="4" name="Slide Number Placeholder 3"/>
          <p:cNvSpPr>
            <a:spLocks noGrp="1"/>
          </p:cNvSpPr>
          <p:nvPr>
            <p:ph type="sldNum" sz="quarter" idx="5"/>
          </p:nvPr>
        </p:nvSpPr>
        <p:spPr/>
        <p:txBody>
          <a:bodyPr/>
          <a:lstStyle/>
          <a:p>
            <a:fld id="{7EC7358B-8D51-49AB-A399-5A9168FB136E}" type="slidenum">
              <a:rPr lang="en-US" smtClean="0"/>
              <a:t>3</a:t>
            </a:fld>
            <a:endParaRPr lang="en-US"/>
          </a:p>
        </p:txBody>
      </p:sp>
    </p:spTree>
    <p:extLst>
      <p:ext uri="{BB962C8B-B14F-4D97-AF65-F5344CB8AC3E}">
        <p14:creationId xmlns:p14="http://schemas.microsoft.com/office/powerpoint/2010/main" val="3376837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Filming, acting, and producing the movie originally planned for Los Angeles, began in Vancouver in August 2008. After a lengthy advertising campaign which included the creation of a website from its main characters' point of view, took it as their task and a viral marketing website on which filmgoers recorded for a lottery number to save them from the ensuing earthly disaster. The movie 2012 was released on November 13, 2009; commercially, it grossed over $769 million worldwide against a production budget of $200 million, thus, becoming the fifth highest-grossing film of 2009. The film received mixed reviews, with praise for its visual effects but criticism of its screenplay and runtime. The film received more acceptance from the customers who recorded and advertised the movie as the plot conveyed an apocalypse with the idea of eschatology or end time. </a:t>
            </a:r>
          </a:p>
        </p:txBody>
      </p:sp>
      <p:sp>
        <p:nvSpPr>
          <p:cNvPr id="4" name="Slide Number Placeholder 3"/>
          <p:cNvSpPr>
            <a:spLocks noGrp="1"/>
          </p:cNvSpPr>
          <p:nvPr>
            <p:ph type="sldNum" sz="quarter" idx="5"/>
          </p:nvPr>
        </p:nvSpPr>
        <p:spPr/>
        <p:txBody>
          <a:bodyPr/>
          <a:lstStyle/>
          <a:p>
            <a:fld id="{7EC7358B-8D51-49AB-A399-5A9168FB136E}" type="slidenum">
              <a:rPr lang="en-US" smtClean="0"/>
              <a:t>4</a:t>
            </a:fld>
            <a:endParaRPr lang="en-US"/>
          </a:p>
        </p:txBody>
      </p:sp>
    </p:spTree>
    <p:extLst>
      <p:ext uri="{BB962C8B-B14F-4D97-AF65-F5344CB8AC3E}">
        <p14:creationId xmlns:p14="http://schemas.microsoft.com/office/powerpoint/2010/main" val="2906269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2009, American geologist presented the information in Washington about how the solar flare is heating the Earth's core; this was after he came from meeting with astrophysicist </a:t>
            </a:r>
            <a:r>
              <a:rPr lang="en-US" dirty="0" err="1"/>
              <a:t>Satnam</a:t>
            </a:r>
            <a:r>
              <a:rPr lang="en-US" dirty="0"/>
              <a:t> </a:t>
            </a:r>
            <a:r>
              <a:rPr lang="en-US" dirty="0" err="1"/>
              <a:t>Tsurutani</a:t>
            </a:r>
            <a:r>
              <a:rPr lang="en-US" dirty="0"/>
              <a:t> in India where they learned about the new type of neutrinos from the massive solar flare which was heating the Earth's core. The information was presented to the white house chief of staff, who later took him to meet the U.S president Thomas and present the information concerning a change in the environment that was affecting their country. Later, in the following year, 2010, the U.S president met other world leaders to address the issue, and they instigated a secret project to ensure they secure the life of citizens. China and other countries started building an ark like that of Noah in the bible, and they managed to build nine of them, which could carry a capacity of 100,000 people each. Later, </a:t>
            </a:r>
            <a:r>
              <a:rPr lang="en-US" dirty="0" err="1"/>
              <a:t>Nima</a:t>
            </a:r>
            <a:r>
              <a:rPr lang="en-US" dirty="0"/>
              <a:t>, a Buddhist monk, was displaced, and his brother joined in the ark project building. The funding of the project was raised by selling secret tickets that costed €1 billion per person and, articles of value were moved to the arks with the help of art expert and First Daughter Laura Wilson in 2011.</a:t>
            </a:r>
          </a:p>
        </p:txBody>
      </p:sp>
      <p:sp>
        <p:nvSpPr>
          <p:cNvPr id="4" name="Slide Number Placeholder 3"/>
          <p:cNvSpPr>
            <a:spLocks noGrp="1"/>
          </p:cNvSpPr>
          <p:nvPr>
            <p:ph type="sldNum" sz="quarter" idx="5"/>
          </p:nvPr>
        </p:nvSpPr>
        <p:spPr/>
        <p:txBody>
          <a:bodyPr/>
          <a:lstStyle/>
          <a:p>
            <a:fld id="{7EC7358B-8D51-49AB-A399-5A9168FB136E}" type="slidenum">
              <a:rPr lang="en-US" smtClean="0"/>
              <a:t>5</a:t>
            </a:fld>
            <a:endParaRPr lang="en-US"/>
          </a:p>
        </p:txBody>
      </p:sp>
    </p:spTree>
    <p:extLst>
      <p:ext uri="{BB962C8B-B14F-4D97-AF65-F5344CB8AC3E}">
        <p14:creationId xmlns:p14="http://schemas.microsoft.com/office/powerpoint/2010/main" val="1512210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Jackson Curtis who was a transporter for Russian billionaire Yuri </a:t>
            </a:r>
            <a:r>
              <a:rPr lang="en-US" dirty="0" err="1"/>
              <a:t>Karpov</a:t>
            </a:r>
            <a:r>
              <a:rPr lang="en-US" dirty="0"/>
              <a:t> and a Californian-based science-fiction writer lived in a struggling Manhattan Beach in the year 2012. Her former wife Kate and their children Noah and Lilly lived with Kate's boyfriend, plastic surgeon, and amateur pilot Gordon Silberman. Jackson took Noah and Lilly to camp in a Yellowstone National Park. From the story, when they enter an area fenced off by the United States Army, they are caught and brought to Adrian, who has read Jackson's books. They meet conspiracy theorist Charlie Frost, who hosts a radio show from the park after being released. Jackson watches Charlie's video of Charles Hap good's theory that polar shifts and the Mesoamerican Long Count calendar predict a 2012 phenomenon and the end of the world. </a:t>
            </a:r>
          </a:p>
        </p:txBody>
      </p:sp>
      <p:sp>
        <p:nvSpPr>
          <p:cNvPr id="4" name="Slide Number Placeholder 3"/>
          <p:cNvSpPr>
            <a:spLocks noGrp="1"/>
          </p:cNvSpPr>
          <p:nvPr>
            <p:ph type="sldNum" sz="quarter" idx="5"/>
          </p:nvPr>
        </p:nvSpPr>
        <p:spPr/>
        <p:txBody>
          <a:bodyPr/>
          <a:lstStyle/>
          <a:p>
            <a:fld id="{7EC7358B-8D51-49AB-A399-5A9168FB136E}" type="slidenum">
              <a:rPr lang="en-US" smtClean="0"/>
              <a:t>6</a:t>
            </a:fld>
            <a:endParaRPr lang="en-US"/>
          </a:p>
        </p:txBody>
      </p:sp>
    </p:spTree>
    <p:extLst>
      <p:ext uri="{BB962C8B-B14F-4D97-AF65-F5344CB8AC3E}">
        <p14:creationId xmlns:p14="http://schemas.microsoft.com/office/powerpoint/2010/main" val="2937415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the same night military abandoned Yellowstone, and then Charlie says that anyone who will attempt to inform the public will be killed. The earthquake begins in California after Jackson and his children return home, where he rents a private plane to rescue his family has the disaster starts. They manage to escape to Los Angeles as the city collapses to the Pacific Ocean, thus, leaving other humans who were not aware of the earthquake and incapable of escaping to succumb to the disaster.</a:t>
            </a:r>
          </a:p>
        </p:txBody>
      </p:sp>
      <p:sp>
        <p:nvSpPr>
          <p:cNvPr id="4" name="Slide Number Placeholder 3"/>
          <p:cNvSpPr>
            <a:spLocks noGrp="1"/>
          </p:cNvSpPr>
          <p:nvPr>
            <p:ph type="sldNum" sz="quarter" idx="5"/>
          </p:nvPr>
        </p:nvSpPr>
        <p:spPr/>
        <p:txBody>
          <a:bodyPr/>
          <a:lstStyle/>
          <a:p>
            <a:fld id="{7EC7358B-8D51-49AB-A399-5A9168FB136E}" type="slidenum">
              <a:rPr lang="en-US" smtClean="0"/>
              <a:t>7</a:t>
            </a:fld>
            <a:endParaRPr lang="en-US"/>
          </a:p>
        </p:txBody>
      </p:sp>
    </p:spTree>
    <p:extLst>
      <p:ext uri="{BB962C8B-B14F-4D97-AF65-F5344CB8AC3E}">
        <p14:creationId xmlns:p14="http://schemas.microsoft.com/office/powerpoint/2010/main" val="1269718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Charlie is killed while covering the eruption of Yellowstone Caldera; this happened after the group flew to Yellowstone to recover a map from Charlie with the Ark's location that could guide them through the sailing. The group found Yuri, his twin sons Alec and Oleg, his girlfriend Tamara, and their pilot Sasha as they landed in Las Vegas to find a bigger plane that could fly all of them. As the Yellowstone cloud was enclosing Las Vegas, Sasha and Gordon fly them out of the town in an Antonov An-500. The rich guys, Adrian, Carl, and Laura, fly to an air force one. Wilson was left in Washington addressing the nation as millions of people die in earthquakes and world mega-tsunamis, including himself, due to his reluctance to the disaster. Carl assumed the position as the acting president as Wilson perished in the disaster, and the succession line was broken.</a:t>
            </a:r>
          </a:p>
        </p:txBody>
      </p:sp>
      <p:sp>
        <p:nvSpPr>
          <p:cNvPr id="4" name="Slide Number Placeholder 3"/>
          <p:cNvSpPr>
            <a:spLocks noGrp="1"/>
          </p:cNvSpPr>
          <p:nvPr>
            <p:ph type="sldNum" sz="quarter" idx="5"/>
          </p:nvPr>
        </p:nvSpPr>
        <p:spPr/>
        <p:txBody>
          <a:bodyPr/>
          <a:lstStyle/>
          <a:p>
            <a:fld id="{7EC7358B-8D51-49AB-A399-5A9168FB136E}" type="slidenum">
              <a:rPr lang="en-US" smtClean="0"/>
              <a:t>8</a:t>
            </a:fld>
            <a:endParaRPr lang="en-US"/>
          </a:p>
        </p:txBody>
      </p:sp>
    </p:spTree>
    <p:extLst>
      <p:ext uri="{BB962C8B-B14F-4D97-AF65-F5344CB8AC3E}">
        <p14:creationId xmlns:p14="http://schemas.microsoft.com/office/powerpoint/2010/main" val="1913843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plane they were using runes out of fuel as the group reaches China. The pilot continues to fly, and he is killed as the cliff's plane slides, and others escaped in a Bentley Continental Flying Spur in the cargo hold, thus saving their lives. With Tamara and Gordon, </a:t>
            </a:r>
            <a:r>
              <a:rPr lang="en-US" dirty="0" err="1"/>
              <a:t>Curti's</a:t>
            </a:r>
            <a:r>
              <a:rPr lang="en-US" dirty="0"/>
              <a:t> family is abandoned as Yuri and his sons are brought to the arks because they had tickets. This was after the Chinese Air Force sported them, and the remaining group is picked up by </a:t>
            </a:r>
            <a:r>
              <a:rPr lang="en-US" dirty="0" err="1"/>
              <a:t>Nima</a:t>
            </a:r>
            <a:r>
              <a:rPr lang="en-US" dirty="0"/>
              <a:t> and brought to the arks with his grandparents. They stow away on Ark 4, where the U.S. contingent is located with Tenzin’s help. The boarding was kept open, with the driver lodging the ark-door gears' impacts as the mega-tsunamis were breaching the Himalayas and approaching the site. Gordon, Yuri, and Tamara are killed in the ensuing chaos. As Tenzin is injured, the Ark begins filling with water and is set adrift. Jackson and Noah dislodge the tool, and the crew regains control of the Ark before it strikes Mount Everest. Jackson is reunited with his family and reconciles with Kate. This was a scene between life and death where some perished, and others survived like Jackson. </a:t>
            </a:r>
          </a:p>
        </p:txBody>
      </p:sp>
      <p:sp>
        <p:nvSpPr>
          <p:cNvPr id="4" name="Slide Number Placeholder 3"/>
          <p:cNvSpPr>
            <a:spLocks noGrp="1"/>
          </p:cNvSpPr>
          <p:nvPr>
            <p:ph type="sldNum" sz="quarter" idx="5"/>
          </p:nvPr>
        </p:nvSpPr>
        <p:spPr/>
        <p:txBody>
          <a:bodyPr/>
          <a:lstStyle/>
          <a:p>
            <a:fld id="{7EC7358B-8D51-49AB-A399-5A9168FB136E}" type="slidenum">
              <a:rPr lang="en-US" smtClean="0"/>
              <a:t>9</a:t>
            </a:fld>
            <a:endParaRPr lang="en-US"/>
          </a:p>
        </p:txBody>
      </p:sp>
    </p:spTree>
    <p:extLst>
      <p:ext uri="{BB962C8B-B14F-4D97-AF65-F5344CB8AC3E}">
        <p14:creationId xmlns:p14="http://schemas.microsoft.com/office/powerpoint/2010/main" val="3174187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Twenty-seven days later, the waters are receding. The arks approach the Cape of Good Hope, where the Drakensberg Mountains have now become the highest mountain range on Earth, due to the continent of Africa, plus a few areas of Europe and Asia, having risen above the waters. Adrian and Laura begin a relationship, while Jackson and Kate rekindle their romance. An alternate ending appears in the film's DVD release. After Captain Michaels (the Ark 4 captain) announces that they are heading for the Cape of Good Hope, Adrian learns by phone that his father, Harry, and Harry's friend Tony survived a mega-tsunami that capsized their cruise ship, the Genesis. Adrian and Laura strike up a friendship with the Curtsies; Kate thanks Laura for Lily's care. Laura tells Jackson that she enjoyed his book Farewell Atlantis, and Jackson and Adrian have a conversation reflecting the worldwide crisis events. Jackson returns Noah's cell phone, which he recovered during the Ark 4 flood. The Ark finds the shipwrecked Genesis and her survivors on a bible.</a:t>
            </a:r>
          </a:p>
        </p:txBody>
      </p:sp>
      <p:sp>
        <p:nvSpPr>
          <p:cNvPr id="4" name="Slide Number Placeholder 3"/>
          <p:cNvSpPr>
            <a:spLocks noGrp="1"/>
          </p:cNvSpPr>
          <p:nvPr>
            <p:ph type="sldNum" sz="quarter" idx="5"/>
          </p:nvPr>
        </p:nvSpPr>
        <p:spPr/>
        <p:txBody>
          <a:bodyPr/>
          <a:lstStyle/>
          <a:p>
            <a:fld id="{7EC7358B-8D51-49AB-A399-5A9168FB136E}" type="slidenum">
              <a:rPr lang="en-US" smtClean="0"/>
              <a:t>10</a:t>
            </a:fld>
            <a:endParaRPr lang="en-US"/>
          </a:p>
        </p:txBody>
      </p:sp>
    </p:spTree>
    <p:extLst>
      <p:ext uri="{BB962C8B-B14F-4D97-AF65-F5344CB8AC3E}">
        <p14:creationId xmlns:p14="http://schemas.microsoft.com/office/powerpoint/2010/main" val="4254569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4/8/2021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4/8/2021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6AB79-EB62-4AE1-9031-ABFFB2945DCF}"/>
              </a:ext>
            </a:extLst>
          </p:cNvPr>
          <p:cNvSpPr>
            <a:spLocks noGrp="1"/>
          </p:cNvSpPr>
          <p:nvPr>
            <p:ph type="ctrTitle"/>
          </p:nvPr>
        </p:nvSpPr>
        <p:spPr>
          <a:xfrm>
            <a:off x="1876424" y="0"/>
            <a:ext cx="8791575" cy="6857999"/>
          </a:xfrm>
        </p:spPr>
        <p:txBody>
          <a:bodyPr/>
          <a:lstStyle/>
          <a:p>
            <a:pPr algn="ctr"/>
            <a:br>
              <a:rPr lang="en-US" dirty="0"/>
            </a:br>
            <a:r>
              <a:rPr lang="en-US" dirty="0"/>
              <a:t>Apocalypticism in the film “2012”</a:t>
            </a:r>
            <a:br>
              <a:rPr lang="en-US" dirty="0"/>
            </a:br>
            <a:br>
              <a:rPr lang="en-US" dirty="0"/>
            </a:br>
            <a:br>
              <a:rPr lang="en-US" dirty="0"/>
            </a:br>
            <a:r>
              <a:rPr lang="en-US" dirty="0"/>
              <a:t>Student’s name</a:t>
            </a:r>
            <a:br>
              <a:rPr lang="en-US" dirty="0"/>
            </a:br>
            <a:br>
              <a:rPr lang="en-US" dirty="0"/>
            </a:br>
            <a:br>
              <a:rPr lang="en-US" dirty="0"/>
            </a:br>
            <a:r>
              <a:rPr lang="en-US" dirty="0"/>
              <a:t>date of presentation</a:t>
            </a:r>
            <a:br>
              <a:rPr lang="en-US" dirty="0"/>
            </a:br>
            <a:endParaRPr lang="en-US" dirty="0"/>
          </a:p>
        </p:txBody>
      </p:sp>
    </p:spTree>
    <p:extLst>
      <p:ext uri="{BB962C8B-B14F-4D97-AF65-F5344CB8AC3E}">
        <p14:creationId xmlns:p14="http://schemas.microsoft.com/office/powerpoint/2010/main" val="271869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8B620-E027-4678-95B8-AB9BF70FFA24}"/>
              </a:ext>
            </a:extLst>
          </p:cNvPr>
          <p:cNvSpPr>
            <a:spLocks noGrp="1"/>
          </p:cNvSpPr>
          <p:nvPr>
            <p:ph type="title"/>
          </p:nvPr>
        </p:nvSpPr>
        <p:spPr>
          <a:xfrm>
            <a:off x="1141413" y="0"/>
            <a:ext cx="9905998" cy="791570"/>
          </a:xfrm>
        </p:spPr>
        <p:txBody>
          <a:bodyPr/>
          <a:lstStyle/>
          <a:p>
            <a:r>
              <a:rPr lang="en-US" dirty="0"/>
              <a:t>Cont.…</a:t>
            </a:r>
          </a:p>
        </p:txBody>
      </p:sp>
      <p:sp>
        <p:nvSpPr>
          <p:cNvPr id="3" name="Content Placeholder 2">
            <a:extLst>
              <a:ext uri="{FF2B5EF4-FFF2-40B4-BE49-F238E27FC236}">
                <a16:creationId xmlns:a16="http://schemas.microsoft.com/office/drawing/2014/main" id="{DBBD3F45-0F78-4E1D-8D95-2E1B06CB00B9}"/>
              </a:ext>
            </a:extLst>
          </p:cNvPr>
          <p:cNvSpPr>
            <a:spLocks noGrp="1"/>
          </p:cNvSpPr>
          <p:nvPr>
            <p:ph idx="1"/>
          </p:nvPr>
        </p:nvSpPr>
        <p:spPr>
          <a:xfrm>
            <a:off x="1141412" y="1037230"/>
            <a:ext cx="9905999" cy="5718412"/>
          </a:xfrm>
        </p:spPr>
        <p:txBody>
          <a:bodyPr/>
          <a:lstStyle/>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r>
              <a:rPr lang="en-US" dirty="0"/>
              <a:t>Twenty-seven days later, the waters are receding. </a:t>
            </a:r>
          </a:p>
          <a:p>
            <a:pPr>
              <a:buFont typeface="Wingdings" panose="05000000000000000000" pitchFamily="2" charset="2"/>
              <a:buChar char="q"/>
            </a:pPr>
            <a:r>
              <a:rPr lang="en-US" dirty="0"/>
              <a:t>The arks approach the Cape of Good Hope, where the Drakensberg Mountains have now become the highest mountain range on Earth, due to the continent of Africa, plus a few areas of Europe and Asia, having risen above the waters.</a:t>
            </a:r>
          </a:p>
          <a:p>
            <a:pPr>
              <a:buFont typeface="Wingdings" panose="05000000000000000000" pitchFamily="2" charset="2"/>
              <a:buChar char="q"/>
            </a:pPr>
            <a:r>
              <a:rPr lang="en-US" dirty="0"/>
              <a:t>The Ark finds the shipwrecked Genesis and her survivors on a bible.  </a:t>
            </a:r>
          </a:p>
        </p:txBody>
      </p:sp>
    </p:spTree>
    <p:extLst>
      <p:ext uri="{BB962C8B-B14F-4D97-AF65-F5344CB8AC3E}">
        <p14:creationId xmlns:p14="http://schemas.microsoft.com/office/powerpoint/2010/main" val="3296631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B757B-3EEB-43BA-8859-02560CAC7B48}"/>
              </a:ext>
            </a:extLst>
          </p:cNvPr>
          <p:cNvSpPr>
            <a:spLocks noGrp="1"/>
          </p:cNvSpPr>
          <p:nvPr>
            <p:ph type="title"/>
          </p:nvPr>
        </p:nvSpPr>
        <p:spPr>
          <a:xfrm>
            <a:off x="1141413" y="0"/>
            <a:ext cx="9905998" cy="1066799"/>
          </a:xfrm>
        </p:spPr>
        <p:txBody>
          <a:bodyPr/>
          <a:lstStyle/>
          <a:p>
            <a:endParaRPr lang="en-US" dirty="0"/>
          </a:p>
        </p:txBody>
      </p:sp>
      <p:sp>
        <p:nvSpPr>
          <p:cNvPr id="3" name="Content Placeholder 2">
            <a:extLst>
              <a:ext uri="{FF2B5EF4-FFF2-40B4-BE49-F238E27FC236}">
                <a16:creationId xmlns:a16="http://schemas.microsoft.com/office/drawing/2014/main" id="{5184EF03-CCD2-4055-9708-8CBBB2A7C3F4}"/>
              </a:ext>
            </a:extLst>
          </p:cNvPr>
          <p:cNvSpPr>
            <a:spLocks noGrp="1"/>
          </p:cNvSpPr>
          <p:nvPr>
            <p:ph idx="1"/>
          </p:nvPr>
        </p:nvSpPr>
        <p:spPr>
          <a:xfrm>
            <a:off x="1141412" y="1337481"/>
            <a:ext cx="9905999" cy="5377218"/>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Graham Hancock's Fingerprints of the Gods was listed in 2012's credits as the film's inspiration. </a:t>
            </a:r>
          </a:p>
          <a:p>
            <a:pPr>
              <a:buFont typeface="Wingdings" panose="05000000000000000000" pitchFamily="2" charset="2"/>
              <a:buChar char="q"/>
            </a:pPr>
            <a:r>
              <a:rPr lang="en-US" dirty="0"/>
              <a:t>The film conveyed a biblical illusion of Noah's Ark and the end time; those who survived are the ones who obeyed God's commandment. </a:t>
            </a:r>
          </a:p>
          <a:p>
            <a:pPr>
              <a:buFont typeface="Wingdings" panose="05000000000000000000" pitchFamily="2" charset="2"/>
              <a:buChar char="q"/>
            </a:pPr>
            <a:r>
              <a:rPr lang="en-US" dirty="0"/>
              <a:t>He first read about the Earth's Crust Displacement Theory in Graham Hancock's Fingerprints of the Gods. </a:t>
            </a:r>
          </a:p>
        </p:txBody>
      </p:sp>
    </p:spTree>
    <p:extLst>
      <p:ext uri="{BB962C8B-B14F-4D97-AF65-F5344CB8AC3E}">
        <p14:creationId xmlns:p14="http://schemas.microsoft.com/office/powerpoint/2010/main" val="2679987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F9EF1-6E09-4378-9DFD-E53C965C2B6E}"/>
              </a:ext>
            </a:extLst>
          </p:cNvPr>
          <p:cNvSpPr>
            <a:spLocks noGrp="1"/>
          </p:cNvSpPr>
          <p:nvPr>
            <p:ph type="title"/>
          </p:nvPr>
        </p:nvSpPr>
        <p:spPr>
          <a:xfrm>
            <a:off x="1277891" y="1"/>
            <a:ext cx="9905998" cy="1078172"/>
          </a:xfrm>
        </p:spPr>
        <p:txBody>
          <a:bodyPr>
            <a:normAutofit/>
          </a:bodyPr>
          <a:lstStyle/>
          <a:p>
            <a:pPr algn="ctr"/>
            <a:r>
              <a:rPr lang="en-US" cap="none" dirty="0"/>
              <a:t>Filming of the 2012 movie</a:t>
            </a:r>
          </a:p>
        </p:txBody>
      </p:sp>
      <p:sp>
        <p:nvSpPr>
          <p:cNvPr id="3" name="Content Placeholder 2">
            <a:extLst>
              <a:ext uri="{FF2B5EF4-FFF2-40B4-BE49-F238E27FC236}">
                <a16:creationId xmlns:a16="http://schemas.microsoft.com/office/drawing/2014/main" id="{6484667C-8B21-433B-BC21-8E6A2CF925EF}"/>
              </a:ext>
            </a:extLst>
          </p:cNvPr>
          <p:cNvSpPr>
            <a:spLocks noGrp="1"/>
          </p:cNvSpPr>
          <p:nvPr>
            <p:ph idx="1"/>
          </p:nvPr>
        </p:nvSpPr>
        <p:spPr>
          <a:xfrm>
            <a:off x="1141412" y="2006221"/>
            <a:ext cx="9905999" cy="4749420"/>
          </a:xfrm>
        </p:spPr>
        <p:txBody>
          <a:bodyPr>
            <a:normAutofit lnSpcReduction="10000"/>
          </a:bodyPr>
          <a:lstStyle/>
          <a:p>
            <a:pPr>
              <a:buFont typeface="Wingdings" panose="05000000000000000000" pitchFamily="2" charset="2"/>
              <a:buChar char="q"/>
            </a:pPr>
            <a:r>
              <a:rPr lang="en-US" dirty="0"/>
              <a:t>Filming begins in 2008 in Los Angeles in July in Kamloops, Savona, Cache Creek, and Ashcroft, British Columbia. </a:t>
            </a:r>
          </a:p>
          <a:p>
            <a:pPr>
              <a:buFont typeface="Wingdings" panose="05000000000000000000" pitchFamily="2" charset="2"/>
              <a:buChar char="q"/>
            </a:pPr>
            <a:r>
              <a:rPr lang="en-US" dirty="0"/>
              <a:t>The film's producers made a contingency plan to retrieve it with a screen Actors Guide strike looming where they capture all the required plot in the film poster, which made it sell at speed with their adverts. </a:t>
            </a:r>
          </a:p>
          <a:p>
            <a:pPr>
              <a:buFont typeface="Wingdings" panose="05000000000000000000" pitchFamily="2" charset="2"/>
              <a:buChar char="q"/>
            </a:pPr>
            <a:r>
              <a:rPr lang="en-US" dirty="0"/>
              <a:t>Using the biblical illusion of eschatology to convey the message in the film destroyed many cultures as the customers believed the way was better to absorb than their culture. </a:t>
            </a:r>
          </a:p>
          <a:p>
            <a:pPr>
              <a:buFont typeface="Wingdings" panose="05000000000000000000" pitchFamily="2" charset="2"/>
              <a:buChar char="q"/>
            </a:pPr>
            <a:r>
              <a:rPr lang="en-US" dirty="0"/>
              <a:t>Emmerich said that the Kaaba was considered for selection in the film, but Kloser was concerned about a possible fatwa against him. </a:t>
            </a:r>
          </a:p>
        </p:txBody>
      </p:sp>
    </p:spTree>
    <p:extLst>
      <p:ext uri="{BB962C8B-B14F-4D97-AF65-F5344CB8AC3E}">
        <p14:creationId xmlns:p14="http://schemas.microsoft.com/office/powerpoint/2010/main" val="2458785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AA77D-BC6D-4C96-9C7D-F48E23FD318F}"/>
              </a:ext>
            </a:extLst>
          </p:cNvPr>
          <p:cNvSpPr>
            <a:spLocks noGrp="1"/>
          </p:cNvSpPr>
          <p:nvPr>
            <p:ph type="title"/>
          </p:nvPr>
        </p:nvSpPr>
        <p:spPr>
          <a:xfrm>
            <a:off x="1141413" y="0"/>
            <a:ext cx="9905998" cy="800849"/>
          </a:xfrm>
        </p:spPr>
        <p:txBody>
          <a:bodyPr/>
          <a:lstStyle/>
          <a:p>
            <a:pPr algn="ctr"/>
            <a:r>
              <a:rPr lang="en-US" cap="none" dirty="0"/>
              <a:t>About the 2012 movie</a:t>
            </a:r>
          </a:p>
        </p:txBody>
      </p:sp>
      <p:sp>
        <p:nvSpPr>
          <p:cNvPr id="3" name="Content Placeholder 2">
            <a:extLst>
              <a:ext uri="{FF2B5EF4-FFF2-40B4-BE49-F238E27FC236}">
                <a16:creationId xmlns:a16="http://schemas.microsoft.com/office/drawing/2014/main" id="{DC00B4ED-3EB2-4140-A9CD-A5B30F8AD303}"/>
              </a:ext>
            </a:extLst>
          </p:cNvPr>
          <p:cNvSpPr>
            <a:spLocks noGrp="1"/>
          </p:cNvSpPr>
          <p:nvPr>
            <p:ph idx="1"/>
          </p:nvPr>
        </p:nvSpPr>
        <p:spPr>
          <a:xfrm>
            <a:off x="1141412" y="1296537"/>
            <a:ext cx="9905999" cy="4494664"/>
          </a:xfrm>
        </p:spPr>
        <p:txBody>
          <a:bodyPr/>
          <a:lstStyle/>
          <a:p>
            <a:pPr>
              <a:buFont typeface="Wingdings" panose="05000000000000000000" pitchFamily="2" charset="2"/>
              <a:buChar char="q"/>
            </a:pPr>
            <a:r>
              <a:rPr lang="en-US" dirty="0"/>
              <a:t>The fictional institute marketed a 2012 film for human continuity featuring a book by Jackson Curtis, radio broadcasts, magazines and newspapers, log updates, streaming media, and the film's website. </a:t>
            </a:r>
          </a:p>
          <a:p>
            <a:pPr>
              <a:buFont typeface="Wingdings" panose="05000000000000000000" pitchFamily="2" charset="2"/>
              <a:buChar char="q"/>
            </a:pPr>
            <a:r>
              <a:rPr lang="en-US" dirty="0"/>
              <a:t>The first trailer for 2012 was released in Nov 2008 with the earthquake and tsunami surging over the Himalayas and the scientific message and belief of the 2012 phenomenon of the world ending in 2012. </a:t>
            </a:r>
          </a:p>
          <a:p>
            <a:pPr>
              <a:buFont typeface="Wingdings" panose="05000000000000000000" pitchFamily="2" charset="2"/>
              <a:buChar char="q"/>
            </a:pPr>
            <a:r>
              <a:rPr lang="en-US" dirty="0"/>
              <a:t>The claims were as true as acted in the movie with the captured crisis that led to some people's death, the introduction of a new culture, the technology of building an ark and planning for the future occurrence of such a crisis.</a:t>
            </a:r>
          </a:p>
        </p:txBody>
      </p:sp>
    </p:spTree>
    <p:extLst>
      <p:ext uri="{BB962C8B-B14F-4D97-AF65-F5344CB8AC3E}">
        <p14:creationId xmlns:p14="http://schemas.microsoft.com/office/powerpoint/2010/main" val="663014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F0557-C05A-416C-88FB-CF428C73D1CE}"/>
              </a:ext>
            </a:extLst>
          </p:cNvPr>
          <p:cNvSpPr>
            <a:spLocks noGrp="1"/>
          </p:cNvSpPr>
          <p:nvPr>
            <p:ph type="title"/>
          </p:nvPr>
        </p:nvSpPr>
        <p:spPr>
          <a:xfrm>
            <a:off x="1141413" y="0"/>
            <a:ext cx="9905998" cy="750627"/>
          </a:xfrm>
        </p:spPr>
        <p:txBody>
          <a:bodyPr/>
          <a:lstStyle/>
          <a:p>
            <a:r>
              <a:rPr lang="en-US" dirty="0"/>
              <a:t>Cont.…</a:t>
            </a:r>
          </a:p>
        </p:txBody>
      </p:sp>
      <p:sp>
        <p:nvSpPr>
          <p:cNvPr id="3" name="Content Placeholder 2">
            <a:extLst>
              <a:ext uri="{FF2B5EF4-FFF2-40B4-BE49-F238E27FC236}">
                <a16:creationId xmlns:a16="http://schemas.microsoft.com/office/drawing/2014/main" id="{795F9207-9397-41B7-AB97-9496B29E3C0E}"/>
              </a:ext>
            </a:extLst>
          </p:cNvPr>
          <p:cNvSpPr>
            <a:spLocks noGrp="1"/>
          </p:cNvSpPr>
          <p:nvPr>
            <p:ph idx="1"/>
          </p:nvPr>
        </p:nvSpPr>
        <p:spPr>
          <a:xfrm>
            <a:off x="1141412" y="941696"/>
            <a:ext cx="9905999" cy="5650173"/>
          </a:xfrm>
        </p:spPr>
        <p:txBody>
          <a:bodyPr/>
          <a:lstStyle/>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r>
              <a:rPr lang="en-US" dirty="0"/>
              <a:t>The studio introduced a viral marketing website operated by the Institute for Human Continuity, where filmgoers could register for a lottery number to be part of a small population rescued from the global destruction in the film. </a:t>
            </a:r>
          </a:p>
          <a:p>
            <a:pPr>
              <a:buFont typeface="Wingdings" panose="05000000000000000000" pitchFamily="2" charset="2"/>
              <a:buChar char="q"/>
            </a:pPr>
            <a:r>
              <a:rPr lang="en-US" dirty="0"/>
              <a:t>Another marketing website promoted Farewell Atlantis, a fictional novel about the events of 2012, where they also captured some events that negatively developed in the movie.</a:t>
            </a:r>
          </a:p>
        </p:txBody>
      </p:sp>
    </p:spTree>
    <p:extLst>
      <p:ext uri="{BB962C8B-B14F-4D97-AF65-F5344CB8AC3E}">
        <p14:creationId xmlns:p14="http://schemas.microsoft.com/office/powerpoint/2010/main" val="2971893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284F8-24CB-4143-A466-E374119F281D}"/>
              </a:ext>
            </a:extLst>
          </p:cNvPr>
          <p:cNvSpPr>
            <a:spLocks noGrp="1"/>
          </p:cNvSpPr>
          <p:nvPr>
            <p:ph type="title"/>
          </p:nvPr>
        </p:nvSpPr>
        <p:spPr>
          <a:xfrm>
            <a:off x="1141413" y="618518"/>
            <a:ext cx="9905998" cy="705315"/>
          </a:xfrm>
        </p:spPr>
        <p:txBody>
          <a:bodyPr/>
          <a:lstStyle/>
          <a:p>
            <a:pPr algn="ctr"/>
            <a:r>
              <a:rPr lang="en-US" cap="none" dirty="0"/>
              <a:t>Conclusion</a:t>
            </a:r>
            <a:r>
              <a:rPr lang="en-US" dirty="0"/>
              <a:t> </a:t>
            </a:r>
          </a:p>
        </p:txBody>
      </p:sp>
      <p:sp>
        <p:nvSpPr>
          <p:cNvPr id="3" name="Content Placeholder 2">
            <a:extLst>
              <a:ext uri="{FF2B5EF4-FFF2-40B4-BE49-F238E27FC236}">
                <a16:creationId xmlns:a16="http://schemas.microsoft.com/office/drawing/2014/main" id="{3AEC59F0-6D1D-45E6-831A-F9B66634242C}"/>
              </a:ext>
            </a:extLst>
          </p:cNvPr>
          <p:cNvSpPr>
            <a:spLocks noGrp="1"/>
          </p:cNvSpPr>
          <p:nvPr>
            <p:ph idx="1"/>
          </p:nvPr>
        </p:nvSpPr>
        <p:spPr>
          <a:xfrm>
            <a:off x="1141412" y="1487606"/>
            <a:ext cx="9905999" cy="5370394"/>
          </a:xfrm>
        </p:spPr>
        <p:txBody>
          <a:bodyPr>
            <a:normAutofit/>
          </a:bodyPr>
          <a:lstStyle/>
          <a:p>
            <a:pPr>
              <a:buFont typeface="Wingdings" panose="05000000000000000000" pitchFamily="2" charset="2"/>
              <a:buChar char="q"/>
            </a:pPr>
            <a:r>
              <a:rPr lang="en-US" dirty="0"/>
              <a:t>The film has conveyed a biblical idea of eschatology which, according to my perspectives, is a good idea since it enlightens people through acquiring knowledge of dealing with such crisis, adopting other people’s culture and about the environmental changes. </a:t>
            </a:r>
          </a:p>
          <a:p>
            <a:pPr>
              <a:buFont typeface="Wingdings" panose="05000000000000000000" pitchFamily="2" charset="2"/>
              <a:buChar char="q"/>
            </a:pPr>
            <a:r>
              <a:rPr lang="en-US" dirty="0"/>
              <a:t>The 2012 is a film of disaster that was predicted as end time where people could perish and die, and it's true since the earthquake destroyed the whole town killing people and the only survived ones managed to make plans of escaping. </a:t>
            </a:r>
          </a:p>
          <a:p>
            <a:pPr>
              <a:buFont typeface="Wingdings" panose="05000000000000000000" pitchFamily="2" charset="2"/>
              <a:buChar char="q"/>
            </a:pPr>
            <a:r>
              <a:rPr lang="en-US" dirty="0"/>
              <a:t>The scene featured Los Angeles's destruction and ended with a cliffhanger, with the entire clip available on Comcast's Fancast website. </a:t>
            </a:r>
          </a:p>
        </p:txBody>
      </p:sp>
    </p:spTree>
    <p:extLst>
      <p:ext uri="{BB962C8B-B14F-4D97-AF65-F5344CB8AC3E}">
        <p14:creationId xmlns:p14="http://schemas.microsoft.com/office/powerpoint/2010/main" val="2196631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E084-49C1-476B-A715-87E42B9D1207}"/>
              </a:ext>
            </a:extLst>
          </p:cNvPr>
          <p:cNvSpPr>
            <a:spLocks noGrp="1"/>
          </p:cNvSpPr>
          <p:nvPr>
            <p:ph type="title"/>
          </p:nvPr>
        </p:nvSpPr>
        <p:spPr/>
        <p:txBody>
          <a:bodyPr/>
          <a:lstStyle/>
          <a:p>
            <a:pPr algn="ctr"/>
            <a:r>
              <a:rPr lang="en-US" cap="none" dirty="0"/>
              <a:t>References</a:t>
            </a:r>
            <a:r>
              <a:rPr lang="en-US" dirty="0"/>
              <a:t> </a:t>
            </a:r>
          </a:p>
        </p:txBody>
      </p:sp>
      <p:sp>
        <p:nvSpPr>
          <p:cNvPr id="3" name="Content Placeholder 2">
            <a:extLst>
              <a:ext uri="{FF2B5EF4-FFF2-40B4-BE49-F238E27FC236}">
                <a16:creationId xmlns:a16="http://schemas.microsoft.com/office/drawing/2014/main" id="{359A8772-2272-4CE2-8A0E-6FD01FF7C37C}"/>
              </a:ext>
            </a:extLst>
          </p:cNvPr>
          <p:cNvSpPr>
            <a:spLocks noGrp="1"/>
          </p:cNvSpPr>
          <p:nvPr>
            <p:ph idx="1"/>
          </p:nvPr>
        </p:nvSpPr>
        <p:spPr/>
        <p:txBody>
          <a:bodyPr>
            <a:normAutofit fontScale="92500" lnSpcReduction="20000"/>
          </a:bodyPr>
          <a:lstStyle/>
          <a:p>
            <a:r>
              <a:rPr lang="en-US" dirty="0"/>
              <a:t>Tally Jr, R. T. (2019). The End-of-the-World as World System. In Other Globes (pp. 267-283). Palgrave Macmillan, Cham.</a:t>
            </a:r>
          </a:p>
          <a:p>
            <a:r>
              <a:rPr lang="en-US" dirty="0" err="1"/>
              <a:t>Joo</a:t>
            </a:r>
            <a:r>
              <a:rPr lang="en-US" dirty="0"/>
              <a:t>, H. J. S. (2020). We are the world (but only at the end of the world): Race, disaster, and the Anthropocene. Environment and Planning D: Society and Space, 38(1), 72-90.</a:t>
            </a:r>
          </a:p>
          <a:p>
            <a:r>
              <a:rPr lang="en-US" dirty="0"/>
              <a:t>Monahan, B. (2018). Kant’s Sublime and the Disaster Film after 9/11. In Rethinking Genre in Contemporary Global Cinema (pp. 181-195). Palgrave Macmillan, Cham.</a:t>
            </a:r>
          </a:p>
          <a:p>
            <a:r>
              <a:rPr lang="en-US" dirty="0"/>
              <a:t>Man, J. (2018). " The Perfect Type of Industry": Apocalyptic Visions of the Asian Century (Doctoral dissertation, UCLA).</a:t>
            </a:r>
          </a:p>
          <a:p>
            <a:endParaRPr lang="en-US" dirty="0"/>
          </a:p>
        </p:txBody>
      </p:sp>
    </p:spTree>
    <p:extLst>
      <p:ext uri="{BB962C8B-B14F-4D97-AF65-F5344CB8AC3E}">
        <p14:creationId xmlns:p14="http://schemas.microsoft.com/office/powerpoint/2010/main" val="164940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6D6F4-A1B2-44DC-ACF9-BB1BC0A59EB1}"/>
              </a:ext>
            </a:extLst>
          </p:cNvPr>
          <p:cNvSpPr>
            <a:spLocks noGrp="1"/>
          </p:cNvSpPr>
          <p:nvPr>
            <p:ph type="title"/>
          </p:nvPr>
        </p:nvSpPr>
        <p:spPr>
          <a:xfrm>
            <a:off x="1141413" y="0"/>
            <a:ext cx="9905998" cy="1490597"/>
          </a:xfrm>
        </p:spPr>
        <p:txBody>
          <a:bodyPr/>
          <a:lstStyle/>
          <a:p>
            <a:pPr algn="ctr"/>
            <a:r>
              <a:rPr lang="en-US" b="1" dirty="0"/>
              <a:t>introduction</a:t>
            </a:r>
          </a:p>
        </p:txBody>
      </p:sp>
      <p:sp>
        <p:nvSpPr>
          <p:cNvPr id="3" name="Content Placeholder 2">
            <a:extLst>
              <a:ext uri="{FF2B5EF4-FFF2-40B4-BE49-F238E27FC236}">
                <a16:creationId xmlns:a16="http://schemas.microsoft.com/office/drawing/2014/main" id="{4C6C1CA0-B996-4562-9320-CBE78A01486F}"/>
              </a:ext>
            </a:extLst>
          </p:cNvPr>
          <p:cNvSpPr>
            <a:spLocks noGrp="1"/>
          </p:cNvSpPr>
          <p:nvPr>
            <p:ph idx="1"/>
          </p:nvPr>
        </p:nvSpPr>
        <p:spPr>
          <a:xfrm>
            <a:off x="1141412" y="1841326"/>
            <a:ext cx="9905999" cy="4910203"/>
          </a:xfrm>
        </p:spPr>
        <p:txBody>
          <a:bodyPr/>
          <a:lstStyle/>
          <a:p>
            <a:pPr marL="0" indent="0" algn="ctr">
              <a:buNone/>
            </a:pPr>
            <a:r>
              <a:rPr lang="en-US" dirty="0"/>
              <a:t>Apocalypticism in the film “2012”</a:t>
            </a:r>
          </a:p>
          <a:p>
            <a:pPr>
              <a:buFont typeface="Wingdings" panose="05000000000000000000" pitchFamily="2" charset="2"/>
              <a:buChar char="q"/>
            </a:pPr>
            <a:endParaRPr lang="en-US" dirty="0"/>
          </a:p>
          <a:p>
            <a:pPr>
              <a:buFont typeface="Wingdings" panose="05000000000000000000" pitchFamily="2" charset="2"/>
              <a:buChar char="q"/>
            </a:pPr>
            <a:r>
              <a:rPr lang="en-US" dirty="0"/>
              <a:t>The 2012 Film was acted in the year 2009 as a science-fiction disaster film by Roland Emmerich. </a:t>
            </a:r>
          </a:p>
          <a:p>
            <a:pPr>
              <a:buFont typeface="Wingdings" panose="05000000000000000000" pitchFamily="2" charset="2"/>
              <a:buChar char="q"/>
            </a:pPr>
            <a:r>
              <a:rPr lang="en-US" dirty="0"/>
              <a:t>The film was acted to convey a message in the bible about eschatology, thus named “the Apocalypse in the film 2012". </a:t>
            </a:r>
          </a:p>
          <a:p>
            <a:pPr>
              <a:buFont typeface="Wingdings" panose="05000000000000000000" pitchFamily="2" charset="2"/>
              <a:buChar char="q"/>
            </a:pPr>
            <a:r>
              <a:rPr lang="en-US" dirty="0"/>
              <a:t>The film stars include John Cusack, Chiwetel Ejiofor, Amanda Peet, Oliver Platt, Thandie Newton, Danny Glover, and Woody Harrelson. </a:t>
            </a:r>
          </a:p>
        </p:txBody>
      </p:sp>
    </p:spTree>
    <p:extLst>
      <p:ext uri="{BB962C8B-B14F-4D97-AF65-F5344CB8AC3E}">
        <p14:creationId xmlns:p14="http://schemas.microsoft.com/office/powerpoint/2010/main" val="1691847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7F172-F7F3-445F-95A2-CA5BDD77F5C5}"/>
              </a:ext>
            </a:extLst>
          </p:cNvPr>
          <p:cNvSpPr>
            <a:spLocks noGrp="1"/>
          </p:cNvSpPr>
          <p:nvPr>
            <p:ph type="title"/>
          </p:nvPr>
        </p:nvSpPr>
        <p:spPr>
          <a:xfrm>
            <a:off x="1141413" y="0"/>
            <a:ext cx="9905998" cy="1415441"/>
          </a:xfrm>
        </p:spPr>
        <p:txBody>
          <a:bodyPr/>
          <a:lstStyle/>
          <a:p>
            <a:r>
              <a:rPr lang="en-US" dirty="0"/>
              <a:t>Cont.…</a:t>
            </a:r>
          </a:p>
        </p:txBody>
      </p:sp>
      <p:sp>
        <p:nvSpPr>
          <p:cNvPr id="3" name="Content Placeholder 2">
            <a:extLst>
              <a:ext uri="{FF2B5EF4-FFF2-40B4-BE49-F238E27FC236}">
                <a16:creationId xmlns:a16="http://schemas.microsoft.com/office/drawing/2014/main" id="{34B68FD2-1D86-4DB2-8C43-3141EF16F6DF}"/>
              </a:ext>
            </a:extLst>
          </p:cNvPr>
          <p:cNvSpPr>
            <a:spLocks noGrp="1"/>
          </p:cNvSpPr>
          <p:nvPr>
            <p:ph idx="1"/>
          </p:nvPr>
        </p:nvSpPr>
        <p:spPr>
          <a:xfrm>
            <a:off x="1141412" y="1528174"/>
            <a:ext cx="9905999" cy="5329825"/>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In the story, a geologist Adrian Helmsley discovered the earth’s crust as unstable after a massive solar flare caused by an alignment of the planets. </a:t>
            </a:r>
          </a:p>
          <a:p>
            <a:pPr>
              <a:buFont typeface="Wingdings" panose="05000000000000000000" pitchFamily="2" charset="2"/>
              <a:buChar char="q"/>
            </a:pPr>
            <a:r>
              <a:rPr lang="en-US" dirty="0"/>
              <a:t>The Novelist Jackson Curtis tries to keep his family safety as the world was destroyed by a series of extreme natural disasters caused by the solar flare.</a:t>
            </a:r>
          </a:p>
          <a:p>
            <a:pPr>
              <a:buFont typeface="Wingdings" panose="05000000000000000000" pitchFamily="2" charset="2"/>
              <a:buChar char="q"/>
            </a:pPr>
            <a:r>
              <a:rPr lang="en-US" dirty="0"/>
              <a:t> This conveys the eschatology story in the bible where people were told the world was ending; through Noah's help, they started building an ark to save their lives from the world flood. </a:t>
            </a:r>
          </a:p>
          <a:p>
            <a:pPr>
              <a:buFont typeface="Wingdings" panose="05000000000000000000" pitchFamily="2" charset="2"/>
              <a:buChar char="q"/>
            </a:pPr>
            <a:r>
              <a:rPr lang="en-US" dirty="0"/>
              <a:t>The film refers to Mayanism (collection of new age beliefs) and the 2012 phenomenon in its portrayal of cataclysmic events.</a:t>
            </a:r>
          </a:p>
        </p:txBody>
      </p:sp>
    </p:spTree>
    <p:extLst>
      <p:ext uri="{BB962C8B-B14F-4D97-AF65-F5344CB8AC3E}">
        <p14:creationId xmlns:p14="http://schemas.microsoft.com/office/powerpoint/2010/main" val="4247242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03B86-9E75-4A38-9AF4-8C99EC5524C3}"/>
              </a:ext>
            </a:extLst>
          </p:cNvPr>
          <p:cNvSpPr>
            <a:spLocks noGrp="1"/>
          </p:cNvSpPr>
          <p:nvPr>
            <p:ph type="title"/>
          </p:nvPr>
        </p:nvSpPr>
        <p:spPr>
          <a:xfrm>
            <a:off x="1141413" y="0"/>
            <a:ext cx="9905998" cy="1567543"/>
          </a:xfrm>
        </p:spPr>
        <p:txBody>
          <a:bodyPr>
            <a:normAutofit/>
          </a:bodyPr>
          <a:lstStyle/>
          <a:p>
            <a:pPr algn="ctr"/>
            <a:r>
              <a:rPr lang="en-US" cap="none" dirty="0"/>
              <a:t>The filming, acting and production of the 2012 movie.</a:t>
            </a:r>
          </a:p>
        </p:txBody>
      </p:sp>
      <p:sp>
        <p:nvSpPr>
          <p:cNvPr id="3" name="Content Placeholder 2">
            <a:extLst>
              <a:ext uri="{FF2B5EF4-FFF2-40B4-BE49-F238E27FC236}">
                <a16:creationId xmlns:a16="http://schemas.microsoft.com/office/drawing/2014/main" id="{699286ED-907A-4AA6-9E96-E3C0A66B55BE}"/>
              </a:ext>
            </a:extLst>
          </p:cNvPr>
          <p:cNvSpPr>
            <a:spLocks noGrp="1"/>
          </p:cNvSpPr>
          <p:nvPr>
            <p:ph idx="1"/>
          </p:nvPr>
        </p:nvSpPr>
        <p:spPr>
          <a:xfrm>
            <a:off x="1141412" y="1567542"/>
            <a:ext cx="9905999" cy="5290457"/>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Filming, acting, and producing the movie originally planned for Los Angeles, began in Vancouver in August 2008. </a:t>
            </a:r>
          </a:p>
          <a:p>
            <a:pPr>
              <a:buFont typeface="Wingdings" panose="05000000000000000000" pitchFamily="2" charset="2"/>
              <a:buChar char="q"/>
            </a:pPr>
            <a:r>
              <a:rPr lang="en-US" dirty="0"/>
              <a:t>After a lengthy advertising campaign which included the creation of a website from its main characters' point of view, they took it as their task and a viral marketing website on which filmgoers recorded for a lottery number to save them from the ensuing earthly disaster. </a:t>
            </a:r>
          </a:p>
          <a:p>
            <a:pPr>
              <a:buFont typeface="Wingdings" panose="05000000000000000000" pitchFamily="2" charset="2"/>
              <a:buChar char="q"/>
            </a:pPr>
            <a:r>
              <a:rPr lang="en-US" dirty="0"/>
              <a:t>The film received mixed reviews, with praise for its visual effects but criticism of its screenplay and runtime. </a:t>
            </a:r>
          </a:p>
        </p:txBody>
      </p:sp>
    </p:spTree>
    <p:extLst>
      <p:ext uri="{BB962C8B-B14F-4D97-AF65-F5344CB8AC3E}">
        <p14:creationId xmlns:p14="http://schemas.microsoft.com/office/powerpoint/2010/main" val="747994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88396-56AF-4872-9FA4-04288FD488C5}"/>
              </a:ext>
            </a:extLst>
          </p:cNvPr>
          <p:cNvSpPr>
            <a:spLocks noGrp="1"/>
          </p:cNvSpPr>
          <p:nvPr>
            <p:ph type="title"/>
          </p:nvPr>
        </p:nvSpPr>
        <p:spPr>
          <a:xfrm>
            <a:off x="1141413" y="0"/>
            <a:ext cx="9905998" cy="1267097"/>
          </a:xfrm>
        </p:spPr>
        <p:txBody>
          <a:bodyPr/>
          <a:lstStyle/>
          <a:p>
            <a:pPr algn="ctr"/>
            <a:r>
              <a:rPr lang="en-US" cap="none" dirty="0"/>
              <a:t>Scientist report about the solar flare</a:t>
            </a:r>
          </a:p>
        </p:txBody>
      </p:sp>
      <p:sp>
        <p:nvSpPr>
          <p:cNvPr id="3" name="Content Placeholder 2">
            <a:extLst>
              <a:ext uri="{FF2B5EF4-FFF2-40B4-BE49-F238E27FC236}">
                <a16:creationId xmlns:a16="http://schemas.microsoft.com/office/drawing/2014/main" id="{B599E199-20CF-4871-94E6-FFEC54CC4DDA}"/>
              </a:ext>
            </a:extLst>
          </p:cNvPr>
          <p:cNvSpPr>
            <a:spLocks noGrp="1"/>
          </p:cNvSpPr>
          <p:nvPr>
            <p:ph idx="1"/>
          </p:nvPr>
        </p:nvSpPr>
        <p:spPr>
          <a:xfrm>
            <a:off x="1141412" y="1502229"/>
            <a:ext cx="9905999" cy="5120640"/>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An American geologist presented the information in Washington about how the solar flare is heating the Earth's core. </a:t>
            </a:r>
          </a:p>
          <a:p>
            <a:pPr>
              <a:buFont typeface="Wingdings" panose="05000000000000000000" pitchFamily="2" charset="2"/>
              <a:buChar char="q"/>
            </a:pPr>
            <a:r>
              <a:rPr lang="en-US" dirty="0"/>
              <a:t>The information was presented to the white house chief of staff, who later took him to meet the U.S president Thomas and present the information concerning a change in the environment that was affecting their country.</a:t>
            </a:r>
          </a:p>
          <a:p>
            <a:pPr>
              <a:buFont typeface="Wingdings" panose="05000000000000000000" pitchFamily="2" charset="2"/>
              <a:buChar char="q"/>
            </a:pPr>
            <a:r>
              <a:rPr lang="en-US" dirty="0"/>
              <a:t>China and other countries started managed to build nine arks that could carry a capacity of 100,000 people each.</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68561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A606F-C9FD-4816-9960-2AD05F6ABF74}"/>
              </a:ext>
            </a:extLst>
          </p:cNvPr>
          <p:cNvSpPr>
            <a:spLocks noGrp="1"/>
          </p:cNvSpPr>
          <p:nvPr>
            <p:ph type="title"/>
          </p:nvPr>
        </p:nvSpPr>
        <p:spPr>
          <a:xfrm>
            <a:off x="1141413" y="0"/>
            <a:ext cx="9905998" cy="750627"/>
          </a:xfrm>
        </p:spPr>
        <p:txBody>
          <a:bodyPr/>
          <a:lstStyle/>
          <a:p>
            <a:pPr algn="ctr"/>
            <a:r>
              <a:rPr lang="en-US" cap="none" dirty="0"/>
              <a:t>The story of Apocalypticism</a:t>
            </a:r>
          </a:p>
        </p:txBody>
      </p:sp>
      <p:sp>
        <p:nvSpPr>
          <p:cNvPr id="3" name="Content Placeholder 2">
            <a:extLst>
              <a:ext uri="{FF2B5EF4-FFF2-40B4-BE49-F238E27FC236}">
                <a16:creationId xmlns:a16="http://schemas.microsoft.com/office/drawing/2014/main" id="{CD4FB1BC-6DD6-4C31-9CBC-772573D51321}"/>
              </a:ext>
            </a:extLst>
          </p:cNvPr>
          <p:cNvSpPr>
            <a:spLocks noGrp="1"/>
          </p:cNvSpPr>
          <p:nvPr>
            <p:ph idx="1"/>
          </p:nvPr>
        </p:nvSpPr>
        <p:spPr>
          <a:xfrm>
            <a:off x="1141412" y="1064524"/>
            <a:ext cx="9905999" cy="5793475"/>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Apocalypticism is shown when Jackson took Noah and Lilly to camp in a Yellowstone National Park. </a:t>
            </a:r>
          </a:p>
          <a:p>
            <a:pPr>
              <a:buFont typeface="Wingdings" panose="05000000000000000000" pitchFamily="2" charset="2"/>
              <a:buChar char="q"/>
            </a:pPr>
            <a:r>
              <a:rPr lang="en-US" dirty="0"/>
              <a:t>From the story, when they enter an area fenced off by the United States Army, they are caught and brought to Adrian, who has read Jackson's books. </a:t>
            </a:r>
          </a:p>
          <a:p>
            <a:pPr>
              <a:buFont typeface="Wingdings" panose="05000000000000000000" pitchFamily="2" charset="2"/>
              <a:buChar char="q"/>
            </a:pPr>
            <a:r>
              <a:rPr lang="en-US" dirty="0"/>
              <a:t>They meet conspiracy theorist Charlie Frost, who hosts a radio show from the park after being released. </a:t>
            </a:r>
          </a:p>
          <a:p>
            <a:pPr>
              <a:buFont typeface="Wingdings" panose="05000000000000000000" pitchFamily="2" charset="2"/>
              <a:buChar char="q"/>
            </a:pPr>
            <a:r>
              <a:rPr lang="en-US" dirty="0"/>
              <a:t>Jackson watches Charlie's video of Charles Hap good's theory that polar shifts and the Mesoamerican Long Count calendar predict a 2012 phenomenon and the end of the world.  </a:t>
            </a:r>
          </a:p>
        </p:txBody>
      </p:sp>
    </p:spTree>
    <p:extLst>
      <p:ext uri="{BB962C8B-B14F-4D97-AF65-F5344CB8AC3E}">
        <p14:creationId xmlns:p14="http://schemas.microsoft.com/office/powerpoint/2010/main" val="3693544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3D899-5BA9-498A-8DC3-FE4DCEADD03A}"/>
              </a:ext>
            </a:extLst>
          </p:cNvPr>
          <p:cNvSpPr>
            <a:spLocks noGrp="1"/>
          </p:cNvSpPr>
          <p:nvPr>
            <p:ph type="title"/>
          </p:nvPr>
        </p:nvSpPr>
        <p:spPr>
          <a:xfrm>
            <a:off x="1141413" y="0"/>
            <a:ext cx="9905998" cy="40943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3B5021-3D0C-4B57-9587-266B06FA74C2}"/>
              </a:ext>
            </a:extLst>
          </p:cNvPr>
          <p:cNvSpPr>
            <a:spLocks noGrp="1"/>
          </p:cNvSpPr>
          <p:nvPr>
            <p:ph idx="1"/>
          </p:nvPr>
        </p:nvSpPr>
        <p:spPr>
          <a:xfrm>
            <a:off x="1141412" y="791570"/>
            <a:ext cx="9905999" cy="6066430"/>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It was the same night military abandoned Yellowstone, and then Charlie says that anyone who will attempt to inform the public will be killed. </a:t>
            </a:r>
          </a:p>
          <a:p>
            <a:pPr>
              <a:buFont typeface="Wingdings" panose="05000000000000000000" pitchFamily="2" charset="2"/>
              <a:buChar char="q"/>
            </a:pPr>
            <a:r>
              <a:rPr lang="en-US" dirty="0"/>
              <a:t>The earthquake begins in California after Jackson and his children return home, where he rents a private plane to rescue his family has the disaster starts. </a:t>
            </a:r>
          </a:p>
          <a:p>
            <a:pPr>
              <a:buFont typeface="Wingdings" panose="05000000000000000000" pitchFamily="2" charset="2"/>
              <a:buChar char="q"/>
            </a:pPr>
            <a:r>
              <a:rPr lang="en-US" dirty="0"/>
              <a:t>They manage to escape to Los Angeles as the city collapses to the Pacific Ocean, thus, leaving other humans who were not aware of the earthquake and incapable of escaping to succumb to the disaster.</a:t>
            </a:r>
          </a:p>
        </p:txBody>
      </p:sp>
    </p:spTree>
    <p:extLst>
      <p:ext uri="{BB962C8B-B14F-4D97-AF65-F5344CB8AC3E}">
        <p14:creationId xmlns:p14="http://schemas.microsoft.com/office/powerpoint/2010/main" val="1994690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02DEE-9338-4683-94C3-C280E8DD2F2D}"/>
              </a:ext>
            </a:extLst>
          </p:cNvPr>
          <p:cNvSpPr>
            <a:spLocks noGrp="1"/>
          </p:cNvSpPr>
          <p:nvPr>
            <p:ph type="title"/>
          </p:nvPr>
        </p:nvSpPr>
        <p:spPr>
          <a:xfrm>
            <a:off x="1141413" y="0"/>
            <a:ext cx="9905998" cy="1364776"/>
          </a:xfrm>
        </p:spPr>
        <p:txBody>
          <a:bodyPr/>
          <a:lstStyle/>
          <a:p>
            <a:r>
              <a:rPr lang="en-US" dirty="0"/>
              <a:t>Cont.…</a:t>
            </a:r>
          </a:p>
        </p:txBody>
      </p:sp>
      <p:sp>
        <p:nvSpPr>
          <p:cNvPr id="3" name="Content Placeholder 2">
            <a:extLst>
              <a:ext uri="{FF2B5EF4-FFF2-40B4-BE49-F238E27FC236}">
                <a16:creationId xmlns:a16="http://schemas.microsoft.com/office/drawing/2014/main" id="{4A24A01D-8C44-491A-8318-D2CD3918506C}"/>
              </a:ext>
            </a:extLst>
          </p:cNvPr>
          <p:cNvSpPr>
            <a:spLocks noGrp="1"/>
          </p:cNvSpPr>
          <p:nvPr>
            <p:ph idx="1"/>
          </p:nvPr>
        </p:nvSpPr>
        <p:spPr>
          <a:xfrm>
            <a:off x="1141412" y="1364775"/>
            <a:ext cx="9905999" cy="5268037"/>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Charlie is killed while covering the eruption of Yellowstone Caldera. </a:t>
            </a:r>
          </a:p>
          <a:p>
            <a:pPr>
              <a:buFont typeface="Wingdings" panose="05000000000000000000" pitchFamily="2" charset="2"/>
              <a:buChar char="q"/>
            </a:pPr>
            <a:r>
              <a:rPr lang="en-US" dirty="0"/>
              <a:t>This happened after the group flew to Yellowstone to recover a map from Charlie with the Ark's location that could guide them through the sailing.</a:t>
            </a:r>
          </a:p>
          <a:p>
            <a:pPr>
              <a:buFont typeface="Wingdings" panose="05000000000000000000" pitchFamily="2" charset="2"/>
              <a:buChar char="q"/>
            </a:pPr>
            <a:r>
              <a:rPr lang="en-US" dirty="0"/>
              <a:t>The rich guys, Adrian, Carl, and Laura, fly to an air force one. </a:t>
            </a:r>
          </a:p>
          <a:p>
            <a:pPr>
              <a:buFont typeface="Wingdings" panose="05000000000000000000" pitchFamily="2" charset="2"/>
              <a:buChar char="q"/>
            </a:pPr>
            <a:r>
              <a:rPr lang="en-US" dirty="0"/>
              <a:t>Wilson was left in Washington addressing the nation as millions of people die in earthquakes and world mega-tsunamis, including himself, due to his reluctance to the disaster. </a:t>
            </a:r>
          </a:p>
          <a:p>
            <a:pPr>
              <a:buFont typeface="Wingdings" panose="05000000000000000000" pitchFamily="2" charset="2"/>
              <a:buChar char="q"/>
            </a:pPr>
            <a:r>
              <a:rPr lang="en-US" dirty="0"/>
              <a:t>Carl assumed the position as the acting president as Wilson perished in the disaster, and the succession line was broken.</a:t>
            </a:r>
          </a:p>
        </p:txBody>
      </p:sp>
    </p:spTree>
    <p:extLst>
      <p:ext uri="{BB962C8B-B14F-4D97-AF65-F5344CB8AC3E}">
        <p14:creationId xmlns:p14="http://schemas.microsoft.com/office/powerpoint/2010/main" val="2407467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06C3A-1204-4B35-A2BF-7C9291B8DE10}"/>
              </a:ext>
            </a:extLst>
          </p:cNvPr>
          <p:cNvSpPr>
            <a:spLocks noGrp="1"/>
          </p:cNvSpPr>
          <p:nvPr>
            <p:ph type="title"/>
          </p:nvPr>
        </p:nvSpPr>
        <p:spPr>
          <a:xfrm>
            <a:off x="1141413" y="0"/>
            <a:ext cx="9905998" cy="873457"/>
          </a:xfrm>
        </p:spPr>
        <p:txBody>
          <a:bodyPr/>
          <a:lstStyle/>
          <a:p>
            <a:r>
              <a:rPr lang="en-US" dirty="0"/>
              <a:t>Cont.… </a:t>
            </a:r>
          </a:p>
        </p:txBody>
      </p:sp>
      <p:sp>
        <p:nvSpPr>
          <p:cNvPr id="3" name="Content Placeholder 2">
            <a:extLst>
              <a:ext uri="{FF2B5EF4-FFF2-40B4-BE49-F238E27FC236}">
                <a16:creationId xmlns:a16="http://schemas.microsoft.com/office/drawing/2014/main" id="{19E17D45-E5B9-4097-B7A3-5ABAF704DE2E}"/>
              </a:ext>
            </a:extLst>
          </p:cNvPr>
          <p:cNvSpPr>
            <a:spLocks noGrp="1"/>
          </p:cNvSpPr>
          <p:nvPr>
            <p:ph idx="1"/>
          </p:nvPr>
        </p:nvSpPr>
        <p:spPr>
          <a:xfrm>
            <a:off x="1141412" y="1214651"/>
            <a:ext cx="9905999" cy="5472752"/>
          </a:xfrm>
        </p:spPr>
        <p:txBody>
          <a:bodyPr>
            <a:normAutofit/>
          </a:bodyPr>
          <a:lstStyle/>
          <a:p>
            <a:pPr>
              <a:buFont typeface="Wingdings" panose="05000000000000000000" pitchFamily="2" charset="2"/>
              <a:buChar char="q"/>
            </a:pPr>
            <a:r>
              <a:rPr lang="en-US" dirty="0"/>
              <a:t>The plane they were using runes out of fuel as the group reaches China. </a:t>
            </a:r>
          </a:p>
          <a:p>
            <a:pPr>
              <a:buFont typeface="Wingdings" panose="05000000000000000000" pitchFamily="2" charset="2"/>
              <a:buChar char="q"/>
            </a:pPr>
            <a:r>
              <a:rPr lang="en-US" dirty="0"/>
              <a:t>The pilot continues to fly, and he is killed as the cliff's plane slides, and others escaped in a Bentley Continental Flying Spur in the cargo hold, thus saving their lives.</a:t>
            </a:r>
          </a:p>
          <a:p>
            <a:pPr>
              <a:buFont typeface="Wingdings" panose="05000000000000000000" pitchFamily="2" charset="2"/>
              <a:buChar char="q"/>
            </a:pPr>
            <a:r>
              <a:rPr lang="en-US" dirty="0"/>
              <a:t>The boarding was kept open, with the driver lodging the ark-door gears' impacts as the mega-tsunamis were breaching the Himalayas and approaching the site. </a:t>
            </a:r>
          </a:p>
          <a:p>
            <a:pPr>
              <a:buFont typeface="Wingdings" panose="05000000000000000000" pitchFamily="2" charset="2"/>
              <a:buChar char="q"/>
            </a:pPr>
            <a:r>
              <a:rPr lang="en-US" dirty="0"/>
              <a:t>Gordon, Yuri, and Tamara are killed in the ensuing chaos.</a:t>
            </a:r>
          </a:p>
          <a:p>
            <a:pPr>
              <a:buFont typeface="Wingdings" panose="05000000000000000000" pitchFamily="2" charset="2"/>
              <a:buChar char="q"/>
            </a:pPr>
            <a:r>
              <a:rPr lang="en-US" dirty="0"/>
              <a:t>This was a scene between life and death where some perished, and others survived like Jackson.  </a:t>
            </a:r>
          </a:p>
        </p:txBody>
      </p:sp>
    </p:spTree>
    <p:extLst>
      <p:ext uri="{BB962C8B-B14F-4D97-AF65-F5344CB8AC3E}">
        <p14:creationId xmlns:p14="http://schemas.microsoft.com/office/powerpoint/2010/main" val="1621765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259</TotalTime>
  <Words>3640</Words>
  <Application>Microsoft Office PowerPoint</Application>
  <PresentationFormat>Widescreen</PresentationFormat>
  <Paragraphs>106</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Tw Cen MT</vt:lpstr>
      <vt:lpstr>Wingdings</vt:lpstr>
      <vt:lpstr>Circuit</vt:lpstr>
      <vt:lpstr> Apocalypticism in the film “2012”   Student’s name   date of presentation </vt:lpstr>
      <vt:lpstr>introduction</vt:lpstr>
      <vt:lpstr>Cont.…</vt:lpstr>
      <vt:lpstr>The filming, acting and production of the 2012 movie.</vt:lpstr>
      <vt:lpstr>Scientist report about the solar flare</vt:lpstr>
      <vt:lpstr>The story of Apocalypticism</vt:lpstr>
      <vt:lpstr>PowerPoint Presentation</vt:lpstr>
      <vt:lpstr>Cont.…</vt:lpstr>
      <vt:lpstr>Cont.… </vt:lpstr>
      <vt:lpstr>Cont.…</vt:lpstr>
      <vt:lpstr>PowerPoint Presentation</vt:lpstr>
      <vt:lpstr>Filming of the 2012 movie</vt:lpstr>
      <vt:lpstr>About the 2012 movie</vt:lpstr>
      <vt:lpstr>Cont.…</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15</cp:revision>
  <dcterms:created xsi:type="dcterms:W3CDTF">2021-04-06T22:35:33Z</dcterms:created>
  <dcterms:modified xsi:type="dcterms:W3CDTF">2021-04-08T14:05:06Z</dcterms:modified>
</cp:coreProperties>
</file>